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7" r:id="rId4"/>
    <p:sldId id="259" r:id="rId5"/>
    <p:sldId id="274" r:id="rId6"/>
    <p:sldId id="263" r:id="rId7"/>
    <p:sldId id="266" r:id="rId8"/>
    <p:sldId id="267" r:id="rId9"/>
    <p:sldId id="258" r:id="rId10"/>
    <p:sldId id="261" r:id="rId11"/>
    <p:sldId id="264" r:id="rId12"/>
    <p:sldId id="265" r:id="rId13"/>
    <p:sldId id="273" r:id="rId14"/>
    <p:sldId id="268" r:id="rId15"/>
    <p:sldId id="269" r:id="rId16"/>
    <p:sldId id="272" r:id="rId17"/>
    <p:sldId id="270" r:id="rId18"/>
  </p:sldIdLst>
  <p:sldSz cx="12192000" cy="6858000"/>
  <p:notesSz cx="6858000" cy="9144000"/>
  <p:embeddedFontLst>
    <p:embeddedFont>
      <p:font typeface="Aptos Serif" panose="02020604070405020304" pitchFamily="18" charset="0"/>
      <p:regular r:id="rId20"/>
      <p:bold r:id="rId21"/>
      <p:italic r:id="rId22"/>
      <p:boldItalic r:id="rId23"/>
    </p:embeddedFont>
    <p:embeddedFont>
      <p:font typeface="Comic Sans MS" panose="030F0702030302020204" pitchFamily="66" charset="0"/>
      <p:regular r:id="rId24"/>
      <p:bold r:id="rId25"/>
      <p:italic r:id="rId26"/>
      <p:boldItalic r:id="rId27"/>
    </p:embeddedFon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jBS02GbQewBmLgVMzn2bhamxJS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DDA"/>
    <a:srgbClr val="F21B29"/>
    <a:srgbClr val="003560"/>
    <a:srgbClr val="029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07B4AEC-1975-EA47-9751-A289D363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55AEB90-A58C-D159-03DC-1F6834764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BBEE2A8-210F-CE15-700A-52D70F32E4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5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E643E5A-8EA8-9BBE-410D-617D18A8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5AF40AD-4E68-257B-8186-7BDF59232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7971D87F-4492-80BE-138E-7AC2B5D3D4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60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AB0DC6F-6493-6EE7-7973-5D907FADA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46E1372-107B-3183-9EF5-CABF5EE7B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CAC5877E-DAA9-C412-48BA-317CAEB0E0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5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758E591C-5ADB-D9FC-399A-7552F577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6AC13B46-00DE-7963-44AA-A9726B5876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CCA4E2C2-4B37-D8C5-C904-7DAC82240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03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BE75DB9-4604-DD7E-FA01-18D0805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7BA92F8F-8D83-CB60-E0EA-A014AD34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482CA0C1-BC30-C940-8727-1E63B4BB3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4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3F680B-CB7E-2306-92E0-A96AD6D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C8509DF0-DB07-1D88-CA42-668CFFAB8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B80A3AA6-F1B3-427B-9E3C-E71410665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960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8CB8B81-9EAB-5198-CD3E-B6B61F5EC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D0BBF14A-86BC-0B73-EE62-0DFB20FC6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78E8722-1F98-9052-50F8-746FA0BC8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40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B460A8C-9B4B-3C39-09AF-A08BD0E7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44C4E6DA-0612-C59B-756F-335B79602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F0FA6239-CADC-45AD-68AD-9CF9717C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D53499B-74BC-0908-DD99-45A6B9971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28E28F3F-CF1B-091E-2B9B-20E832C8F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380BE68E-48A4-0817-7239-671235CC9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56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64D84361-4F76-8F6E-FA41-B0612BFA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1BC787A0-D646-9686-D934-791F70AAA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85CA2836-1A44-1389-4C43-B30308BF16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02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11.pn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7.jp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jp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image" Target="../media/image29.jp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819" y="2902135"/>
            <a:ext cx="1685334" cy="1877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817" y="3235087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9C2BEC7-4050-61CA-5889-7EAE1F5D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131C0FDE-EDFC-1EF1-33B7-82002DD63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94EA8A12-38CF-BD42-5087-B84D6C6D01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66879111-4D08-2537-81E9-EBF08BF358C1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76F1CA88-3239-C314-EF93-55E40039D59D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3">
            <a:extLst>
              <a:ext uri="{FF2B5EF4-FFF2-40B4-BE49-F238E27FC236}">
                <a16:creationId xmlns:a16="http://schemas.microsoft.com/office/drawing/2014/main" id="{709D7C68-7F65-7FCD-1084-E8B8C4541516}"/>
              </a:ext>
            </a:extLst>
          </p:cNvPr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>
            <a:extLst>
              <a:ext uri="{FF2B5EF4-FFF2-40B4-BE49-F238E27FC236}">
                <a16:creationId xmlns:a16="http://schemas.microsoft.com/office/drawing/2014/main" id="{B9346B5A-6684-A44D-AC87-9B2D73DD4E02}"/>
              </a:ext>
            </a:extLst>
          </p:cNvPr>
          <p:cNvSpPr/>
          <p:nvPr/>
        </p:nvSpPr>
        <p:spPr>
          <a:xfrm>
            <a:off x="2148797" y="4665437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>
            <a:extLst>
              <a:ext uri="{FF2B5EF4-FFF2-40B4-BE49-F238E27FC236}">
                <a16:creationId xmlns:a16="http://schemas.microsoft.com/office/drawing/2014/main" id="{1771F0A5-D2AB-AA08-A4F4-4B5450D98EF7}"/>
              </a:ext>
            </a:extLst>
          </p:cNvPr>
          <p:cNvSpPr txBox="1"/>
          <p:nvPr/>
        </p:nvSpPr>
        <p:spPr>
          <a:xfrm>
            <a:off x="2088104" y="2061934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 dirty="0"/>
          </a:p>
        </p:txBody>
      </p:sp>
      <p:pic>
        <p:nvPicPr>
          <p:cNvPr id="129" name="Google Shape;129;p3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69629640-D32A-61C5-42E4-B8E9F9149B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011" y="4508417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6808521B-ABD0-F90B-C688-5C6E4900B1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40462"/>
          <a:stretch/>
        </p:blipFill>
        <p:spPr>
          <a:xfrm>
            <a:off x="820662" y="4861418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6D7C2F6D-1D1D-825A-3373-191D88E90BC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50" r="33739"/>
          <a:stretch>
            <a:fillRect/>
          </a:stretch>
        </p:blipFill>
        <p:spPr>
          <a:xfrm>
            <a:off x="4024688" y="1788860"/>
            <a:ext cx="2241256" cy="200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0CAB380-9A1E-C329-B528-AFEB2C6DB581}"/>
              </a:ext>
            </a:extLst>
          </p:cNvPr>
          <p:cNvSpPr/>
          <p:nvPr/>
        </p:nvSpPr>
        <p:spPr>
          <a:xfrm>
            <a:off x="6620337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>
            <a:extLst>
              <a:ext uri="{FF2B5EF4-FFF2-40B4-BE49-F238E27FC236}">
                <a16:creationId xmlns:a16="http://schemas.microsoft.com/office/drawing/2014/main" id="{D764B401-9609-574E-8D4F-74898A78D2F5}"/>
              </a:ext>
            </a:extLst>
          </p:cNvPr>
          <p:cNvSpPr txBox="1"/>
          <p:nvPr/>
        </p:nvSpPr>
        <p:spPr>
          <a:xfrm>
            <a:off x="8420405" y="1572606"/>
            <a:ext cx="151295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confermata</a:t>
            </a:r>
            <a:endParaRPr sz="1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>
            <a:extLst>
              <a:ext uri="{FF2B5EF4-FFF2-40B4-BE49-F238E27FC236}">
                <a16:creationId xmlns:a16="http://schemas.microsoft.com/office/drawing/2014/main" id="{C801A4DE-4BF1-4231-7693-B8F2103618D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8882" y="2174844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Immagine che contiene testo, mappa, atlante&#10;&#10;Il contenuto generato dall'IA potrebbe non essere corretto.">
            <a:extLst>
              <a:ext uri="{FF2B5EF4-FFF2-40B4-BE49-F238E27FC236}">
                <a16:creationId xmlns:a16="http://schemas.microsoft.com/office/drawing/2014/main" id="{13FE1063-5D5B-38A1-3060-BD98CB7FF2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1411" t="9545" r="44416" b="33810"/>
          <a:stretch/>
        </p:blipFill>
        <p:spPr>
          <a:xfrm>
            <a:off x="7258447" y="4277325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>
            <a:extLst>
              <a:ext uri="{FF2B5EF4-FFF2-40B4-BE49-F238E27FC236}">
                <a16:creationId xmlns:a16="http://schemas.microsoft.com/office/drawing/2014/main" id="{4EEDDAB4-CCD1-C1E8-4AB8-781E7777D158}"/>
              </a:ext>
            </a:extLst>
          </p:cNvPr>
          <p:cNvSpPr txBox="1"/>
          <p:nvPr/>
        </p:nvSpPr>
        <p:spPr>
          <a:xfrm>
            <a:off x="9200624" y="4360324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-1</a:t>
            </a:r>
            <a:endParaRPr dirty="0"/>
          </a:p>
        </p:txBody>
      </p:sp>
      <p:sp>
        <p:nvSpPr>
          <p:cNvPr id="143" name="Google Shape;143;p3">
            <a:extLst>
              <a:ext uri="{FF2B5EF4-FFF2-40B4-BE49-F238E27FC236}">
                <a16:creationId xmlns:a16="http://schemas.microsoft.com/office/drawing/2014/main" id="{91353CF8-E92A-B8A1-F235-BA68A026875E}"/>
              </a:ext>
            </a:extLst>
          </p:cNvPr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2A2BC5AF-154E-E945-ED2D-FBB7B96CB89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683" y="1895127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6C2DD3DF-A046-4E60-0420-55FD3F1497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4383" y="1947496"/>
            <a:ext cx="637658" cy="637658"/>
          </a:xfrm>
          <a:prstGeom prst="rect">
            <a:avLst/>
          </a:prstGeom>
        </p:spPr>
      </p:pic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A7FAB5BE-EA90-E7DA-7BAB-4B5B9F727699}"/>
              </a:ext>
            </a:extLst>
          </p:cNvPr>
          <p:cNvSpPr/>
          <p:nvPr/>
        </p:nvSpPr>
        <p:spPr>
          <a:xfrm>
            <a:off x="673633" y="748305"/>
            <a:ext cx="1660733" cy="909959"/>
          </a:xfrm>
          <a:prstGeom prst="wedgeRoundRectCallout">
            <a:avLst>
              <a:gd name="adj1" fmla="val -19681"/>
              <a:gd name="adj2" fmla="val 61962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vestiti</a:t>
            </a:r>
            <a:endParaRPr sz="2000" b="0" i="0" u="none" strike="noStrike" cap="none" dirty="0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magine 5" descr="Immagine che contiene bianco, schizzo, manica, design&#10;&#10;Il contenuto generato dall'IA potrebbe non essere corretto.">
            <a:extLst>
              <a:ext uri="{FF2B5EF4-FFF2-40B4-BE49-F238E27FC236}">
                <a16:creationId xmlns:a16="http://schemas.microsoft.com/office/drawing/2014/main" id="{178F9299-883F-5B6D-B92F-21DFF57EBF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340" y="4083278"/>
            <a:ext cx="637658" cy="637658"/>
          </a:xfrm>
          <a:prstGeom prst="rect">
            <a:avLst/>
          </a:prstGeom>
        </p:spPr>
      </p:pic>
      <p:pic>
        <p:nvPicPr>
          <p:cNvPr id="7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88A1D3F8-BC2D-FB2C-73F8-E60249A9D56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23728" y="4479846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 descr="Immagine che contiene modello, quadrato, Simmetria, design&#10;&#10;Il contenuto generato dall'IA potrebbe non essere corretto.">
            <a:extLst>
              <a:ext uri="{FF2B5EF4-FFF2-40B4-BE49-F238E27FC236}">
                <a16:creationId xmlns:a16="http://schemas.microsoft.com/office/drawing/2014/main" id="{F89ECA47-02DD-5742-0A55-85EA7EA99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9217" y="5978020"/>
            <a:ext cx="576277" cy="572357"/>
          </a:xfrm>
          <a:prstGeom prst="rect">
            <a:avLst/>
          </a:prstGeom>
        </p:spPr>
      </p:pic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A4724ED6-C7B9-2BBD-C990-3DEECED11936}"/>
              </a:ext>
            </a:extLst>
          </p:cNvPr>
          <p:cNvSpPr/>
          <p:nvPr/>
        </p:nvSpPr>
        <p:spPr>
          <a:xfrm flipH="1">
            <a:off x="2069225" y="5469205"/>
            <a:ext cx="1517118" cy="42566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Immagine 12" descr="Immagine che contiene nero, schizzo, bianco, bianco e nero&#10;&#10;Il contenuto generato dall'IA potrebbe non essere corretto.">
            <a:extLst>
              <a:ext uri="{FF2B5EF4-FFF2-40B4-BE49-F238E27FC236}">
                <a16:creationId xmlns:a16="http://schemas.microsoft.com/office/drawing/2014/main" id="{081E7B70-A89E-2306-4ACA-E2679B0DE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7088" y="4665437"/>
            <a:ext cx="1097386" cy="1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4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DAA6628-1BF6-F594-6043-06BFA27D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E6AF9EF-8003-31EC-4BE2-E1EC6455A1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030387EA-570F-0EA4-9362-93AD52972B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74FFF2C2-D9EA-EBAF-0C41-E9D2FE1CA150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DAC7B345-9D7C-36C1-546A-E0A8D9C85174}"/>
              </a:ext>
            </a:extLst>
          </p:cNvPr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Activity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449740E-4F6D-6237-C449-575431347C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49516" y="1142702"/>
            <a:ext cx="4292946" cy="55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3E7F62A-8F72-98DA-3349-DBE094E6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C458BEEA-7D5C-A5B3-57D8-8D7D37CBE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83A9D0B6-8951-45DF-9E60-D480057D8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54F53ECC-A2B0-B25B-7032-E2EE5FD1D6A9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 di un bene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69B38E63-05CF-1EE3-0480-92C78317B20E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testo, diagramm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EEFDEF12-6AC7-8BB1-9DDC-1F1D2758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501" y="945543"/>
            <a:ext cx="8470232" cy="59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A19CBAA4-96FD-141A-EB6C-B2E533BE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9F2E4BB8-3900-7699-5D2D-94F790C599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B880B050-96C2-991D-1014-B0D2D7D990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115EF15B-2B84-B7E3-4BB5-BD50E59CD075}"/>
              </a:ext>
            </a:extLst>
          </p:cNvPr>
          <p:cNvSpPr txBox="1"/>
          <p:nvPr/>
        </p:nvSpPr>
        <p:spPr>
          <a:xfrm>
            <a:off x="3014764" y="-65913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PrenotazioneBene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it-IT" sz="36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Entity</a:t>
            </a: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9D01E20A-9E6B-421B-FD01-B18E3BA825F5}"/>
              </a:ext>
            </a:extLst>
          </p:cNvPr>
          <p:cNvSpPr txBox="1"/>
          <p:nvPr/>
        </p:nvSpPr>
        <p:spPr>
          <a:xfrm>
            <a:off x="3014764" y="415498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Statechart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magine 3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46E36F27-D8B6-A117-98DA-D97ADE4BE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64" y="877163"/>
            <a:ext cx="6401962" cy="59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66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1080A9E-9B81-C41F-B712-A7074A34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0AA7F364-C127-3163-9051-8FB523DF5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5D6DD4A-AEE5-901C-E494-856D0DC8D0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2739D81-31EB-9F20-2D8A-0447E24735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Architettura del siste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ma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" name="Immagine 4" descr="Immagine che contiene testo,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D80B720E-239B-CD8A-E60A-484AD17B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9" b="11091"/>
          <a:stretch>
            <a:fillRect/>
          </a:stretch>
        </p:blipFill>
        <p:spPr>
          <a:xfrm>
            <a:off x="1897414" y="3624700"/>
            <a:ext cx="7974527" cy="31327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B7CDDF-D5B6-C9AD-3F66-4728BFAE92E7}"/>
              </a:ext>
            </a:extLst>
          </p:cNvPr>
          <p:cNvSpPr txBox="1"/>
          <p:nvPr/>
        </p:nvSpPr>
        <p:spPr>
          <a:xfrm>
            <a:off x="2526937" y="1410063"/>
            <a:ext cx="671548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</a:pP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- S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eparazione chiara tra interfaccia, logica e dati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aggiore sicurezza </a:t>
            </a:r>
            <a:endParaRPr lang="it-IT" sz="2000" u="none" strike="noStrike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 algn="just">
              <a:lnSpc>
                <a:spcPct val="115000"/>
              </a:lnSpc>
              <a:spcAft>
                <a:spcPts val="400"/>
              </a:spcAft>
            </a:pP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- </a:t>
            </a:r>
            <a:r>
              <a:rPr lang="it-IT" sz="2000" dirty="0">
                <a:solidFill>
                  <a:srgbClr val="003560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M</a:t>
            </a:r>
            <a:r>
              <a:rPr lang="it-IT" sz="2000" u="none" strike="noStrike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odularità e manutenibilità, </a:t>
            </a:r>
            <a:r>
              <a:rPr lang="it-IT" sz="20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possibilità di scalare in futuro</a:t>
            </a:r>
            <a:endParaRPr lang="it-IT" sz="20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F3FBA3BB-6D57-9F3D-9C8C-E8EF13DAC7AB}"/>
              </a:ext>
            </a:extLst>
          </p:cNvPr>
          <p:cNvSpPr txBox="1"/>
          <p:nvPr/>
        </p:nvSpPr>
        <p:spPr>
          <a:xfrm>
            <a:off x="3014764" y="737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Three-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tier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magine 2" descr="Immagine che contiene cartone animato, figurina, action figure, Personaggio immaginario&#10;&#10;Il contenuto generato dall'IA potrebbe non essere corretto.">
            <a:extLst>
              <a:ext uri="{FF2B5EF4-FFF2-40B4-BE49-F238E27FC236}">
                <a16:creationId xmlns:a16="http://schemas.microsoft.com/office/drawing/2014/main" id="{DA2D4D75-26C8-B57C-3CF7-C7CC635A3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255" y="5061435"/>
            <a:ext cx="3108019" cy="1745671"/>
          </a:xfrm>
          <a:prstGeom prst="rect">
            <a:avLst/>
          </a:prstGeom>
        </p:spPr>
      </p:pic>
      <p:pic>
        <p:nvPicPr>
          <p:cNvPr id="6" name="Immagine 5" descr="Immagine che contiene giocattolo, cartone animato, Animali giocattolo, Animazione&#10;&#10;Il contenuto generato dall'IA potrebbe non essere corretto.">
            <a:extLst>
              <a:ext uri="{FF2B5EF4-FFF2-40B4-BE49-F238E27FC236}">
                <a16:creationId xmlns:a16="http://schemas.microsoft.com/office/drawing/2014/main" id="{1F7B1D5D-D0A4-B8CC-AEFA-7753DA7FB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888" y="5003635"/>
            <a:ext cx="2730741" cy="16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0666316-7AFF-1ECB-3AA8-6ED89B8A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DF33F4A1-04D6-7D56-8D45-9E40CA779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6C2964DC-839D-F73E-E019-6EDE8ADA13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4D37AC4B-3BBD-ECF3-003E-A1F42B4A0DD4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</a:t>
            </a: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Google Shape;118;p3">
            <a:extLst>
              <a:ext uri="{FF2B5EF4-FFF2-40B4-BE49-F238E27FC236}">
                <a16:creationId xmlns:a16="http://schemas.microsoft.com/office/drawing/2014/main" id="{54EEB651-5662-384F-BCF9-0967C73D31B6}"/>
              </a:ext>
            </a:extLst>
          </p:cNvPr>
          <p:cNvSpPr txBox="1"/>
          <p:nvPr/>
        </p:nvSpPr>
        <p:spPr>
          <a:xfrm>
            <a:off x="3014764" y="650375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Category</a:t>
            </a:r>
            <a:r>
              <a:rPr lang="it-IT" sz="24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t-IT" sz="24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</a:t>
            </a:r>
            <a:endParaRPr sz="24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magine 1" descr="Immagine che contiene testo, numero, schermata, Parallelo&#10;&#10;Il contenuto generato dall'IA potrebbe non essere corretto.">
            <a:extLst>
              <a:ext uri="{FF2B5EF4-FFF2-40B4-BE49-F238E27FC236}">
                <a16:creationId xmlns:a16="http://schemas.microsoft.com/office/drawing/2014/main" id="{62494856-6475-5631-6405-177FB0981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52" y="2436811"/>
            <a:ext cx="4087392" cy="3953460"/>
          </a:xfrm>
          <a:prstGeom prst="rect">
            <a:avLst/>
          </a:prstGeom>
        </p:spPr>
      </p:pic>
      <p:sp>
        <p:nvSpPr>
          <p:cNvPr id="3" name="Google Shape;118;p3">
            <a:extLst>
              <a:ext uri="{FF2B5EF4-FFF2-40B4-BE49-F238E27FC236}">
                <a16:creationId xmlns:a16="http://schemas.microsoft.com/office/drawing/2014/main" id="{FDE6161A-6E7A-69B0-BB29-000DF755AB6A}"/>
              </a:ext>
            </a:extLst>
          </p:cNvPr>
          <p:cNvSpPr txBox="1"/>
          <p:nvPr/>
        </p:nvSpPr>
        <p:spPr>
          <a:xfrm>
            <a:off x="216611" y="183291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Esempio test frame</a:t>
            </a:r>
            <a:endParaRPr sz="24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143B925-C413-2CCC-1387-B551464B805D}"/>
              </a:ext>
            </a:extLst>
          </p:cNvPr>
          <p:cNvSpPr txBox="1"/>
          <p:nvPr/>
        </p:nvSpPr>
        <p:spPr>
          <a:xfrm>
            <a:off x="6674352" y="1858163"/>
            <a:ext cx="52223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Per ogni funzionalità vengono progettati casi di test basati sulla tecnica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black-box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Category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 </a:t>
            </a:r>
            <a:r>
              <a:rPr lang="it-IT" sz="1800" b="1" dirty="0" err="1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Partition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, che consente di individuare in modo sistematico le combinazioni di input più significative da verificare.</a:t>
            </a:r>
            <a:endParaRPr lang="it-IT" sz="1800" dirty="0">
              <a:solidFill>
                <a:srgbClr val="00356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968986-BB13-7AFE-A14D-1FA3C359E482}"/>
              </a:ext>
            </a:extLst>
          </p:cNvPr>
          <p:cNvSpPr txBox="1"/>
          <p:nvPr/>
        </p:nvSpPr>
        <p:spPr>
          <a:xfrm>
            <a:off x="6674352" y="3212162"/>
            <a:ext cx="4974633" cy="70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Le funzionalità testate corrispondono agli </a:t>
            </a:r>
            <a:r>
              <a:rPr lang="it-IT" sz="18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Use Case </a:t>
            </a:r>
            <a:r>
              <a:rPr lang="it-IT" sz="18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presenti nel RAD.</a:t>
            </a:r>
          </a:p>
        </p:txBody>
      </p:sp>
      <p:pic>
        <p:nvPicPr>
          <p:cNvPr id="5" name="Immagine 4" descr="Immagine che contiene giocattolo, microscopio, tavolo, Strumento scientifico&#10;&#10;Il contenuto generato dall'IA potrebbe non essere corretto.">
            <a:extLst>
              <a:ext uri="{FF2B5EF4-FFF2-40B4-BE49-F238E27FC236}">
                <a16:creationId xmlns:a16="http://schemas.microsoft.com/office/drawing/2014/main" id="{87801239-05B8-58D0-0AF6-261701CD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495" y="3212162"/>
            <a:ext cx="3600316" cy="36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A2521E1-8323-6BEA-EF3C-37BAAD9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043B63B-AC33-DF3E-C857-10B510CBD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F68B6AB0-BBF8-DCA2-CFE7-EE8C663986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59BED0E-BD88-73DC-A906-9924716F178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Tecnologie utilizzate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DEFE927-BA2C-BE13-C139-7DB027480DD4}"/>
              </a:ext>
            </a:extLst>
          </p:cNvPr>
          <p:cNvSpPr/>
          <p:nvPr/>
        </p:nvSpPr>
        <p:spPr>
          <a:xfrm>
            <a:off x="5313531" y="2343544"/>
            <a:ext cx="6162472" cy="4092936"/>
          </a:xfrm>
          <a:prstGeom prst="rect">
            <a:avLst/>
          </a:prstGeom>
          <a:solidFill>
            <a:srgbClr val="0296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CE985F-5F54-EE21-015E-3C92B1E006AC}"/>
              </a:ext>
            </a:extLst>
          </p:cNvPr>
          <p:cNvSpPr/>
          <p:nvPr/>
        </p:nvSpPr>
        <p:spPr>
          <a:xfrm>
            <a:off x="414197" y="850212"/>
            <a:ext cx="6162472" cy="4092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7996E8F-2D1E-7766-E333-29638C0A6FC1}"/>
              </a:ext>
            </a:extLst>
          </p:cNvPr>
          <p:cNvCxnSpPr/>
          <p:nvPr/>
        </p:nvCxnSpPr>
        <p:spPr>
          <a:xfrm>
            <a:off x="6576669" y="850212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67FD96FE-5766-FB70-B53C-524DE2A8C195}"/>
              </a:ext>
            </a:extLst>
          </p:cNvPr>
          <p:cNvCxnSpPr/>
          <p:nvPr/>
        </p:nvCxnSpPr>
        <p:spPr>
          <a:xfrm>
            <a:off x="6576668" y="49431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B100873-DBE2-9359-34F8-B36FFC81CA46}"/>
              </a:ext>
            </a:extLst>
          </p:cNvPr>
          <p:cNvCxnSpPr/>
          <p:nvPr/>
        </p:nvCxnSpPr>
        <p:spPr>
          <a:xfrm>
            <a:off x="414197" y="4958648"/>
            <a:ext cx="4912179" cy="14855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7;p3">
            <a:extLst>
              <a:ext uri="{FF2B5EF4-FFF2-40B4-BE49-F238E27FC236}">
                <a16:creationId xmlns:a16="http://schemas.microsoft.com/office/drawing/2014/main" id="{C2ACCAD4-DB88-FE9C-D49A-83F1119D6E40}"/>
              </a:ext>
            </a:extLst>
          </p:cNvPr>
          <p:cNvSpPr txBox="1"/>
          <p:nvPr/>
        </p:nvSpPr>
        <p:spPr>
          <a:xfrm>
            <a:off x="362080" y="894666"/>
            <a:ext cx="61624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endParaRPr sz="32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Immagine 15" descr="Immagine che contiene clipart, simbolo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D621874-2510-5E6B-1F8B-77C0972C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90" y="2988650"/>
            <a:ext cx="1250926" cy="1250926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design&#10;&#10;Il contenuto generato dall'IA potrebbe non essere corretto.">
            <a:extLst>
              <a:ext uri="{FF2B5EF4-FFF2-40B4-BE49-F238E27FC236}">
                <a16:creationId xmlns:a16="http://schemas.microsoft.com/office/drawing/2014/main" id="{7D554B27-E6EF-071B-093D-CC26067B8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36" y="1783649"/>
            <a:ext cx="1236736" cy="1236736"/>
          </a:xfrm>
          <a:prstGeom prst="rect">
            <a:avLst/>
          </a:prstGeom>
        </p:spPr>
      </p:pic>
      <p:pic>
        <p:nvPicPr>
          <p:cNvPr id="20" name="Immagine 19" descr="Immagine che contiene Elementi grafici, arancione, rosso, design&#10;&#10;Il contenuto generato dall'IA potrebbe non essere corretto.">
            <a:extLst>
              <a:ext uri="{FF2B5EF4-FFF2-40B4-BE49-F238E27FC236}">
                <a16:creationId xmlns:a16="http://schemas.microsoft.com/office/drawing/2014/main" id="{A260DFC4-F6AE-3D09-BCC5-5D5C33984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016" y="1637760"/>
            <a:ext cx="1396239" cy="1396239"/>
          </a:xfrm>
          <a:prstGeom prst="rect">
            <a:avLst/>
          </a:prstGeom>
        </p:spPr>
      </p:pic>
      <p:pic>
        <p:nvPicPr>
          <p:cNvPr id="22" name="Immagine 21" descr="Immagine che contiene schermata, Elementi grafici, Blu elettrico, simbolo&#10;&#10;Il contenuto generato dall'IA potrebbe non essere corretto.">
            <a:extLst>
              <a:ext uri="{FF2B5EF4-FFF2-40B4-BE49-F238E27FC236}">
                <a16:creationId xmlns:a16="http://schemas.microsoft.com/office/drawing/2014/main" id="{42AB5A6B-3748-E5B0-0EA1-D7D66D8D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424" y="1637760"/>
            <a:ext cx="1036526" cy="1464093"/>
          </a:xfrm>
          <a:prstGeom prst="rect">
            <a:avLst/>
          </a:prstGeom>
        </p:spPr>
      </p:pic>
      <p:sp>
        <p:nvSpPr>
          <p:cNvPr id="23" name="Google Shape;117;p3">
            <a:extLst>
              <a:ext uri="{FF2B5EF4-FFF2-40B4-BE49-F238E27FC236}">
                <a16:creationId xmlns:a16="http://schemas.microsoft.com/office/drawing/2014/main" id="{C2927C00-C099-4346-3C8B-C902C36A454A}"/>
              </a:ext>
            </a:extLst>
          </p:cNvPr>
          <p:cNvSpPr txBox="1"/>
          <p:nvPr/>
        </p:nvSpPr>
        <p:spPr>
          <a:xfrm>
            <a:off x="5481794" y="2346479"/>
            <a:ext cx="61624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2800" b="1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 sz="2800" b="1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" name="Immagine 24" descr="Immagine che contiene Elementi grafici, Carattere, schermata, logo&#10;&#10;Il contenuto generato dall'IA potrebbe non essere corretto.">
            <a:extLst>
              <a:ext uri="{FF2B5EF4-FFF2-40B4-BE49-F238E27FC236}">
                <a16:creationId xmlns:a16="http://schemas.microsoft.com/office/drawing/2014/main" id="{C1D15BC0-8FE9-7E78-076B-365E6DE7B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776" y="3089225"/>
            <a:ext cx="2213938" cy="1049776"/>
          </a:xfrm>
          <a:prstGeom prst="rect">
            <a:avLst/>
          </a:prstGeom>
        </p:spPr>
      </p:pic>
      <p:pic>
        <p:nvPicPr>
          <p:cNvPr id="27" name="Immagine 26" descr="Immagine che contiene Elementi grafici, Carattere, grafica, tipografia&#10;&#10;Il contenuto generato dall'IA potrebbe non essere corretto.">
            <a:extLst>
              <a:ext uri="{FF2B5EF4-FFF2-40B4-BE49-F238E27FC236}">
                <a16:creationId xmlns:a16="http://schemas.microsoft.com/office/drawing/2014/main" id="{A2FCAA05-1087-46DF-D336-EF411788A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010" y="3553073"/>
            <a:ext cx="3338168" cy="884615"/>
          </a:xfrm>
          <a:prstGeom prst="rect">
            <a:avLst/>
          </a:prstGeom>
        </p:spPr>
      </p:pic>
      <p:pic>
        <p:nvPicPr>
          <p:cNvPr id="33" name="Immagine 32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FB7CF019-D487-DAEE-710A-BFD15D995E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2147" y="4682273"/>
            <a:ext cx="2071653" cy="1381102"/>
          </a:xfrm>
          <a:prstGeom prst="rect">
            <a:avLst/>
          </a:prstGeom>
        </p:spPr>
      </p:pic>
      <p:pic>
        <p:nvPicPr>
          <p:cNvPr id="35" name="Immagine 34" descr="Immagine che contiene Elementi grafici, Carattere, logo, design&#10;&#10;Il contenuto generato dall'IA potrebbe non essere corretto.">
            <a:extLst>
              <a:ext uri="{FF2B5EF4-FFF2-40B4-BE49-F238E27FC236}">
                <a16:creationId xmlns:a16="http://schemas.microsoft.com/office/drawing/2014/main" id="{D21E4D3B-1AF2-B9A3-9F7E-9E4A107D2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291" y="4854910"/>
            <a:ext cx="2071653" cy="10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9F27AF0D-21B1-958F-EF1E-D18E5EBC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324303BF-3D75-1B60-FCCE-2986EA42543A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6B036629-AE04-5BEB-2A8B-6D1033A8F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A5AF2FB1-EEB2-85AC-ACA2-537297E9FD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349" y="264076"/>
            <a:ext cx="842667" cy="9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A7516ECC-936B-41F3-198C-FC9B7D2A80A6}"/>
              </a:ext>
            </a:extLst>
          </p:cNvPr>
          <p:cNvSpPr txBox="1"/>
          <p:nvPr/>
        </p:nvSpPr>
        <p:spPr>
          <a:xfrm>
            <a:off x="1494817" y="264076"/>
            <a:ext cx="9202366" cy="212365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 manager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Emmanuele D’Auria, Antonio </a:t>
            </a:r>
            <a:r>
              <a:rPr lang="it-IT" sz="1600" b="0" i="0" u="none" strike="noStrike" cap="none" dirty="0" err="1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Botticchio</a:t>
            </a:r>
            <a:endParaRPr sz="1600" b="0" i="0" u="none" strike="noStrike" cap="none" dirty="0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sng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</a:t>
            </a:r>
            <a:r>
              <a:rPr lang="it-IT" sz="1800" b="0" i="0" u="sng" strike="noStrike" cap="none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</a:t>
            </a:r>
            <a:endParaRPr sz="1800" b="0" i="0" u="sng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Francesco Maestrini, Giovanni De Caro, Luciano Nicola, Esposito Giovanni, Gregorio Maria Chiara , Carotenuto Cristian, Milone Gabriele, Caserta Carlo Antionio, Di Girolamo Riccardo, Corvino Luciano </a:t>
            </a:r>
            <a:endParaRPr sz="1600" b="0" i="0" u="none" strike="noStrike" cap="none" dirty="0">
              <a:solidFill>
                <a:srgbClr val="0020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8" name="Google Shape;88;p1" descr="Immagine che contiene clipart, Cartoni animati, illustrazione, Animazione&#10;&#10;Il contenuto generato dall'IA potrebbe non essere corretto.">
            <a:extLst>
              <a:ext uri="{FF2B5EF4-FFF2-40B4-BE49-F238E27FC236}">
                <a16:creationId xmlns:a16="http://schemas.microsoft.com/office/drawing/2014/main" id="{9C398FD2-2169-0C09-06D0-4BF468A100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722" y="2774889"/>
            <a:ext cx="3088973" cy="30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Immagine che contiene emblema, simbolo, vestiti, cresta&#10;&#10;Il contenuto generato dall'IA potrebbe non essere corretto.">
            <a:extLst>
              <a:ext uri="{FF2B5EF4-FFF2-40B4-BE49-F238E27FC236}">
                <a16:creationId xmlns:a16="http://schemas.microsoft.com/office/drawing/2014/main" id="{EFAC025D-CE2D-A4B9-1418-AFE504965E9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9362" y="5140088"/>
            <a:ext cx="1335654" cy="133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15C399F-5611-8FDC-D535-9CB6EC04E5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7153" y="1023068"/>
            <a:ext cx="605673" cy="6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Immagine che contiene clipart, Elementi grafici, grafica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D3FA0557-AFB5-6E27-6CC1-2AA7B7789E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94708" y="326168"/>
            <a:ext cx="605673" cy="6056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>
            <a:extLst>
              <a:ext uri="{FF2B5EF4-FFF2-40B4-BE49-F238E27FC236}">
                <a16:creationId xmlns:a16="http://schemas.microsoft.com/office/drawing/2014/main" id="{02547AE8-931F-2907-C767-42431D98AF4D}"/>
              </a:ext>
            </a:extLst>
          </p:cNvPr>
          <p:cNvSpPr txBox="1"/>
          <p:nvPr/>
        </p:nvSpPr>
        <p:spPr>
          <a:xfrm>
            <a:off x="-1263800" y="7109300"/>
            <a:ext cx="1221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93" name="Google Shape;93;p1">
            <a:extLst>
              <a:ext uri="{FF2B5EF4-FFF2-40B4-BE49-F238E27FC236}">
                <a16:creationId xmlns:a16="http://schemas.microsoft.com/office/drawing/2014/main" id="{9683AE30-C53A-88B0-BF5E-539ABA67CD42}"/>
              </a:ext>
            </a:extLst>
          </p:cNvPr>
          <p:cNvSpPr txBox="1"/>
          <p:nvPr/>
        </p:nvSpPr>
        <p:spPr>
          <a:xfrm>
            <a:off x="-1504" y="6251018"/>
            <a:ext cx="5567100" cy="60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Github:https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://github.com/</a:t>
            </a:r>
            <a:r>
              <a:rPr lang="it-IT" sz="1600" dirty="0" err="1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cristian-carotenuto</a:t>
            </a:r>
            <a:r>
              <a:rPr lang="it-IT" sz="1600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/map4aid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EA53C4-9C99-F0E3-1B50-2B8355E530BA}"/>
              </a:ext>
            </a:extLst>
          </p:cNvPr>
          <p:cNvSpPr txBox="1"/>
          <p:nvPr/>
        </p:nvSpPr>
        <p:spPr>
          <a:xfrm>
            <a:off x="4189588" y="3762381"/>
            <a:ext cx="6758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Grazie per l’attenzione</a:t>
            </a:r>
            <a:endParaRPr lang="it-IT" sz="4000" dirty="0"/>
          </a:p>
        </p:txBody>
      </p:sp>
      <p:sp>
        <p:nvSpPr>
          <p:cNvPr id="5" name="Fumetto: rettangolo con angoli arrotondati 4">
            <a:extLst>
              <a:ext uri="{FF2B5EF4-FFF2-40B4-BE49-F238E27FC236}">
                <a16:creationId xmlns:a16="http://schemas.microsoft.com/office/drawing/2014/main" id="{7B873326-CB0E-AEAB-9740-FAFFABA55DCA}"/>
              </a:ext>
            </a:extLst>
          </p:cNvPr>
          <p:cNvSpPr/>
          <p:nvPr/>
        </p:nvSpPr>
        <p:spPr>
          <a:xfrm>
            <a:off x="3654265" y="3474068"/>
            <a:ext cx="6862527" cy="1412340"/>
          </a:xfrm>
          <a:prstGeom prst="wedgeRoundRectCallout">
            <a:avLst>
              <a:gd name="adj1" fmla="val -54606"/>
              <a:gd name="adj2" fmla="val -19551"/>
              <a:gd name="adj3" fmla="val 1666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F92054-406D-946D-395F-91B12887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CA1020-34E7-379B-AD80-9904B997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Google Shape;85;p1" descr="Immagine che contiene verde, arte, grafica vettoriale">
            <a:extLst>
              <a:ext uri="{FF2B5EF4-FFF2-40B4-BE49-F238E27FC236}">
                <a16:creationId xmlns:a16="http://schemas.microsoft.com/office/drawing/2014/main" id="{FAFBDE67-B442-B80E-9556-226DCB31C2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BCBE22-E66E-4706-17A7-7501ACBF755E}"/>
              </a:ext>
            </a:extLst>
          </p:cNvPr>
          <p:cNvSpPr txBox="1"/>
          <p:nvPr/>
        </p:nvSpPr>
        <p:spPr>
          <a:xfrm>
            <a:off x="3045684" y="365125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2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Introduzione</a:t>
            </a:r>
          </a:p>
        </p:txBody>
      </p:sp>
      <p:pic>
        <p:nvPicPr>
          <p:cNvPr id="8" name="Immagine 7" descr="Immagine che contiene testo, mappa, schermata, atlante&#10;&#10;Il contenuto generato dall'IA potrebbe non essere corretto.">
            <a:extLst>
              <a:ext uri="{FF2B5EF4-FFF2-40B4-BE49-F238E27FC236}">
                <a16:creationId xmlns:a16="http://schemas.microsoft.com/office/drawing/2014/main" id="{7F4963C0-93B0-905A-1380-5D221C71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15" y="2771697"/>
            <a:ext cx="7858307" cy="34871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0D242-EDE0-F54F-FDCC-D9576AAAFE0B}"/>
              </a:ext>
            </a:extLst>
          </p:cNvPr>
          <p:cNvSpPr txBox="1"/>
          <p:nvPr/>
        </p:nvSpPr>
        <p:spPr>
          <a:xfrm>
            <a:off x="752192" y="1029802"/>
            <a:ext cx="10601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 dirty="0">
                <a:solidFill>
                  <a:srgbClr val="003560"/>
                </a:solidFill>
                <a:latin typeface="Comic Sans MS" panose="030F0702030302020204" pitchFamily="66" charset="0"/>
              </a:rPr>
              <a:t>MAP4AID</a:t>
            </a: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 è una piattaforma digitale che integra geolocalizzazione, gestione delle prenotazioni e coordinamento tra enti per facilitare l’accesso ai beni primari (alimentari, medicinali, igiene, abbigliamento).</a:t>
            </a:r>
            <a:b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</a:br>
            <a:r>
              <a:rPr lang="it-IT" sz="1600" dirty="0">
                <a:solidFill>
                  <a:srgbClr val="003560"/>
                </a:solidFill>
                <a:latin typeface="Comic Sans MS" panose="030F0702030302020204" pitchFamily="66" charset="0"/>
              </a:rPr>
              <a:t>Il sistema connette beneficiari, enti donatori, enti erogatori e amministratori, garantendo trasparenza, tracciabilità e ottimizzazione delle risorse sul territorio.</a:t>
            </a:r>
          </a:p>
        </p:txBody>
      </p:sp>
    </p:spTree>
    <p:extLst>
      <p:ext uri="{BB962C8B-B14F-4D97-AF65-F5344CB8AC3E}">
        <p14:creationId xmlns:p14="http://schemas.microsoft.com/office/powerpoint/2010/main" val="15538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Attori principali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9651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magine che contiene arte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722" y="2026980"/>
            <a:ext cx="2264985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Immagine che contiene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6581" y="2026981"/>
            <a:ext cx="2264984" cy="220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 b="40462"/>
          <a:stretch/>
        </p:blipFill>
        <p:spPr>
          <a:xfrm>
            <a:off x="9371623" y="2516115"/>
            <a:ext cx="828917" cy="64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r="74264"/>
          <a:stretch/>
        </p:blipFill>
        <p:spPr>
          <a:xfrm>
            <a:off x="5740657" y="2623372"/>
            <a:ext cx="642973" cy="4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-742163" y="1537357"/>
            <a:ext cx="61624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Beneficiario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810425" y="1537356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4047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Donatore</a:t>
            </a:r>
            <a:endParaRPr sz="2200" b="1" i="0" u="none" strike="noStrike" cap="none">
              <a:solidFill>
                <a:srgbClr val="A1404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6533496" y="1537355"/>
            <a:ext cx="65034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560"/>
              </a:buClr>
              <a:buSzPts val="2200"/>
              <a:buFont typeface="Comic Sans MS"/>
              <a:buNone/>
            </a:pPr>
            <a:r>
              <a:rPr lang="it-IT" sz="22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 Erogatore</a:t>
            </a:r>
            <a:endParaRPr sz="2200" b="1" i="0" u="none" strike="noStrike" cap="none">
              <a:solidFill>
                <a:srgbClr val="00356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109921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bisogno di cibo e medicine per sopravvivere</a:t>
            </a:r>
            <a:endParaRPr sz="2000" b="0" i="0" u="none" strike="noStrike" cap="none">
              <a:solidFill>
                <a:srgbClr val="0296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63522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A14047"/>
                </a:solidFill>
                <a:latin typeface="Comic Sans MS"/>
                <a:ea typeface="Comic Sans MS"/>
                <a:cs typeface="Comic Sans MS"/>
                <a:sym typeface="Comic Sans MS"/>
              </a:rPr>
              <a:t>Ho del pane e della pasta che mi avanzano, voglio donarli</a:t>
            </a:r>
            <a:endParaRPr sz="2000" b="0" i="0" u="none" strike="noStrike" cap="none">
              <a:solidFill>
                <a:srgbClr val="A140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718524" y="4741341"/>
            <a:ext cx="2363555" cy="1612806"/>
          </a:xfrm>
          <a:prstGeom prst="wedgeRoundRectCallout">
            <a:avLst>
              <a:gd name="adj1" fmla="val -18149"/>
              <a:gd name="adj2" fmla="val -74446"/>
              <a:gd name="adj3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i="0" u="none" strike="noStrike" cap="none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Metto a disposizione i beni che possiedo e che mi hanno donato</a:t>
            </a:r>
            <a:endParaRPr sz="2000" b="1" i="0" u="none" strike="noStrike" cap="none">
              <a:solidFill>
                <a:srgbClr val="0035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49967-EA10-88C2-EE52-3673F682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C7E1A5-3E5F-AA22-FA1E-02617A940B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134A7B4F-FBCF-3EF5-B8C3-8D5B4B9786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B119AC-1895-4AD6-0682-B2B89021A0C7}"/>
              </a:ext>
            </a:extLst>
          </p:cNvPr>
          <p:cNvSpPr txBox="1"/>
          <p:nvPr/>
        </p:nvSpPr>
        <p:spPr>
          <a:xfrm>
            <a:off x="2804764" y="-25509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" name="Immagine 18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8E1EF1B-AD3A-9386-DE94-1852D297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94" y="3354696"/>
            <a:ext cx="3476513" cy="3476513"/>
          </a:xfrm>
          <a:prstGeom prst="rect">
            <a:avLst/>
          </a:prstGeom>
        </p:spPr>
      </p:pic>
      <p:pic>
        <p:nvPicPr>
          <p:cNvPr id="20" name="Immagine 19" descr="Immagine che contiene schermata, nero, design&#10;&#10;Il contenuto generato dall'IA potrebbe non essere corretto.">
            <a:extLst>
              <a:ext uri="{FF2B5EF4-FFF2-40B4-BE49-F238E27FC236}">
                <a16:creationId xmlns:a16="http://schemas.microsoft.com/office/drawing/2014/main" id="{4AC73C21-289B-2796-5E57-B3868DC1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17" y="504811"/>
            <a:ext cx="3816601" cy="510599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12EC6D-981F-B588-F89C-8C34986CC2C2}"/>
              </a:ext>
            </a:extLst>
          </p:cNvPr>
          <p:cNvSpPr txBox="1"/>
          <p:nvPr/>
        </p:nvSpPr>
        <p:spPr>
          <a:xfrm>
            <a:off x="9223139" y="1418406"/>
            <a:ext cx="1839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Donazione di beni</a:t>
            </a:r>
          </a:p>
          <a:p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005A3E-2A94-C902-3623-0819BFFB3F41}"/>
              </a:ext>
            </a:extLst>
          </p:cNvPr>
          <p:cNvSpPr txBox="1"/>
          <p:nvPr/>
        </p:nvSpPr>
        <p:spPr>
          <a:xfrm>
            <a:off x="9275229" y="2283486"/>
            <a:ext cx="183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Prenotazione beni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7B0A3EA-A63D-678C-634E-AD098AE72DF3}"/>
              </a:ext>
            </a:extLst>
          </p:cNvPr>
          <p:cNvSpPr txBox="1"/>
          <p:nvPr/>
        </p:nvSpPr>
        <p:spPr>
          <a:xfrm>
            <a:off x="9170465" y="3058840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Segnalazione punti di bisogno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705C2FE-C07E-C9C3-4B6C-8E4573ACAD72}"/>
              </a:ext>
            </a:extLst>
          </p:cNvPr>
          <p:cNvSpPr txBox="1"/>
          <p:nvPr/>
        </p:nvSpPr>
        <p:spPr>
          <a:xfrm>
            <a:off x="9234057" y="3926815"/>
            <a:ext cx="215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it-IT" sz="2000" dirty="0">
                <a:solidFill>
                  <a:srgbClr val="003560"/>
                </a:solidFill>
                <a:latin typeface="Comic Sans MS" panose="030F0702030302020204" pitchFamily="66" charset="0"/>
              </a:rPr>
              <a:t>Gestione dei punti di bisogno</a:t>
            </a:r>
            <a:endParaRPr lang="it-IT" dirty="0"/>
          </a:p>
        </p:txBody>
      </p:sp>
      <p:pic>
        <p:nvPicPr>
          <p:cNvPr id="25" name="Google Shape;101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5C475869-33D5-A54D-2C78-D429C4C4BE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950" y="917937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2" descr="Immagine che contiene testo, simbol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E594564B-BA61-D316-D423-CEAA25A438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40462"/>
          <a:stretch/>
        </p:blipFill>
        <p:spPr>
          <a:xfrm>
            <a:off x="1090724" y="1292052"/>
            <a:ext cx="615978" cy="52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magine 27" descr="Immagine che contiene clipart, disegno, schizz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BD8A558C-DA2B-19B4-5555-B6F43E85F6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885" t="11010" r="16910" b="35608"/>
          <a:stretch>
            <a:fillRect/>
          </a:stretch>
        </p:blipFill>
        <p:spPr>
          <a:xfrm>
            <a:off x="3388630" y="2224963"/>
            <a:ext cx="997068" cy="886385"/>
          </a:xfrm>
          <a:prstGeom prst="rect">
            <a:avLst/>
          </a:prstGeom>
        </p:spPr>
      </p:pic>
      <p:sp>
        <p:nvSpPr>
          <p:cNvPr id="29" name="Google Shape;121;p3">
            <a:extLst>
              <a:ext uri="{FF2B5EF4-FFF2-40B4-BE49-F238E27FC236}">
                <a16:creationId xmlns:a16="http://schemas.microsoft.com/office/drawing/2014/main" id="{7BC3621E-12F4-6B15-8A61-1BEC0CE726E8}"/>
              </a:ext>
            </a:extLst>
          </p:cNvPr>
          <p:cNvSpPr/>
          <p:nvPr/>
        </p:nvSpPr>
        <p:spPr>
          <a:xfrm rot="2007549">
            <a:off x="2311486" y="3081200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Immagine 30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D9BDED0-83A3-D8A6-68B3-EB51E1A67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691" y="2311464"/>
            <a:ext cx="725766" cy="725766"/>
          </a:xfrm>
          <a:prstGeom prst="rect">
            <a:avLst/>
          </a:prstGeom>
        </p:spPr>
      </p:pic>
      <p:pic>
        <p:nvPicPr>
          <p:cNvPr id="32" name="Google Shape;102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B44A5524-E190-E604-C3F9-E239E9D3F7F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44356" y="681037"/>
            <a:ext cx="1792358" cy="1793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21;p3">
            <a:extLst>
              <a:ext uri="{FF2B5EF4-FFF2-40B4-BE49-F238E27FC236}">
                <a16:creationId xmlns:a16="http://schemas.microsoft.com/office/drawing/2014/main" id="{7B666FA1-10A0-04AF-0B9F-4C59D41CBBDE}"/>
              </a:ext>
            </a:extLst>
          </p:cNvPr>
          <p:cNvSpPr/>
          <p:nvPr/>
        </p:nvSpPr>
        <p:spPr>
          <a:xfrm rot="16200000">
            <a:off x="5830728" y="2882103"/>
            <a:ext cx="1357534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Immagine 34" descr="Immagine che contiene disegno, schizzo, simbolo, Carattere&#10;&#10;Il contenuto generato dall'IA potrebbe non essere corretto.">
            <a:extLst>
              <a:ext uri="{FF2B5EF4-FFF2-40B4-BE49-F238E27FC236}">
                <a16:creationId xmlns:a16="http://schemas.microsoft.com/office/drawing/2014/main" id="{0018381C-CFD7-A450-622F-7581B81854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921" y="3053108"/>
            <a:ext cx="544705" cy="603176"/>
          </a:xfrm>
          <a:prstGeom prst="rect">
            <a:avLst/>
          </a:prstGeom>
        </p:spPr>
      </p:pic>
      <p:pic>
        <p:nvPicPr>
          <p:cNvPr id="36" name="Google Shape;100;p2" descr="Immagine che contiene arte&#10;&#10;Il contenuto generato dall'IA potrebbe non essere corretto.">
            <a:extLst>
              <a:ext uri="{FF2B5EF4-FFF2-40B4-BE49-F238E27FC236}">
                <a16:creationId xmlns:a16="http://schemas.microsoft.com/office/drawing/2014/main" id="{F0E2321D-A9C4-555E-3A91-CCDCDDA9030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9229" y="4149742"/>
            <a:ext cx="1683138" cy="179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04;p2" descr="Immagine che contiene Elementi grafici, Carattere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EFB5AC91-7B75-BE5E-B5FC-4422D5A8AFD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r="74264"/>
          <a:stretch/>
        </p:blipFill>
        <p:spPr>
          <a:xfrm>
            <a:off x="941897" y="4659809"/>
            <a:ext cx="477801" cy="38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21;p3">
            <a:extLst>
              <a:ext uri="{FF2B5EF4-FFF2-40B4-BE49-F238E27FC236}">
                <a16:creationId xmlns:a16="http://schemas.microsoft.com/office/drawing/2014/main" id="{31D508A9-EE6A-FD55-F0D7-A789FF325315}"/>
              </a:ext>
            </a:extLst>
          </p:cNvPr>
          <p:cNvSpPr/>
          <p:nvPr/>
        </p:nvSpPr>
        <p:spPr>
          <a:xfrm>
            <a:off x="2192571" y="4926806"/>
            <a:ext cx="2384410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Immagine 39" descr="Immagine che contiene clipart, disegno, schizzo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4912D033-A429-8056-7363-BCF53722A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974" y="4346729"/>
            <a:ext cx="824808" cy="6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3C2EB-2444-1444-C854-1630A111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F3DCA-9294-4D69-A8B9-1DBFC61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774483-75E9-4ECF-F4B9-B34FCAA8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EDB92CA9-DD38-319C-9881-81B055258D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346113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1F2801-BF87-6993-0A4A-756AE0571E45}"/>
              </a:ext>
            </a:extLst>
          </p:cNvPr>
          <p:cNvSpPr txBox="1"/>
          <p:nvPr/>
        </p:nvSpPr>
        <p:spPr>
          <a:xfrm>
            <a:off x="2840171" y="-88254"/>
            <a:ext cx="651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 model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ABAAAF5-EDC4-B582-61B1-5A45D6BBE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6381" y="558077"/>
            <a:ext cx="7939238" cy="57929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412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90AB-3C79-8030-3724-3FD19BBC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B9954-E423-762F-8697-EBB6A1A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969067-D132-C4FA-0A57-ADD93562B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Google Shape;98;p2" descr="Immagine che contiene verde, arte, grafica vettoriale">
            <a:extLst>
              <a:ext uri="{FF2B5EF4-FFF2-40B4-BE49-F238E27FC236}">
                <a16:creationId xmlns:a16="http://schemas.microsoft.com/office/drawing/2014/main" id="{0601E9D5-04C9-2CD2-89A6-CE1E53A3AE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5014"/>
          <a:stretch/>
        </p:blipFill>
        <p:spPr>
          <a:xfrm>
            <a:off x="-35407" y="-40677"/>
            <a:ext cx="12262814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19EB1-A364-4DD4-382D-50A2524ADC3F}"/>
              </a:ext>
            </a:extLst>
          </p:cNvPr>
          <p:cNvSpPr txBox="1"/>
          <p:nvPr/>
        </p:nvSpPr>
        <p:spPr>
          <a:xfrm>
            <a:off x="2649240" y="41959"/>
            <a:ext cx="7602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Requisiti non funzionali principali</a:t>
            </a:r>
            <a:endParaRPr lang="it-IT"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D62CA0-E41B-7468-2CA9-9664F981EF5E}"/>
              </a:ext>
            </a:extLst>
          </p:cNvPr>
          <p:cNvSpPr txBox="1"/>
          <p:nvPr/>
        </p:nvSpPr>
        <p:spPr>
          <a:xfrm>
            <a:off x="-70814" y="1158005"/>
            <a:ext cx="81662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1. Usabilità della mappa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2. Persistenza dei dati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3. Efficienza sulla sincronizzazione</a:t>
            </a:r>
          </a:p>
          <a:p>
            <a:pPr algn="just"/>
            <a:r>
              <a:rPr lang="it-IT" sz="2800" dirty="0">
                <a:solidFill>
                  <a:srgbClr val="003560"/>
                </a:solidFill>
                <a:latin typeface="Comic Sans MS" panose="030F0702030302020204" pitchFamily="66" charset="0"/>
              </a:rPr>
              <a:t>4.Protezione dei Dati e Autenticazione</a:t>
            </a:r>
          </a:p>
        </p:txBody>
      </p:sp>
      <p:pic>
        <p:nvPicPr>
          <p:cNvPr id="9" name="Immagine 8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1AC81EFC-543B-4EAC-4AF0-293666F1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41" y="1158005"/>
            <a:ext cx="465499" cy="465499"/>
          </a:xfrm>
          <a:prstGeom prst="rect">
            <a:avLst/>
          </a:prstGeom>
        </p:spPr>
      </p:pic>
      <p:pic>
        <p:nvPicPr>
          <p:cNvPr id="13" name="Immagine 12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8ED87EA4-3710-C1FE-1EF5-1828C140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91" y="1656543"/>
            <a:ext cx="465499" cy="465499"/>
          </a:xfrm>
          <a:prstGeom prst="rect">
            <a:avLst/>
          </a:prstGeom>
        </p:spPr>
      </p:pic>
      <p:pic>
        <p:nvPicPr>
          <p:cNvPr id="15" name="Immagine 14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DB6074A3-A4E7-9986-0611-A603BC580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2" y="2003515"/>
            <a:ext cx="493318" cy="493318"/>
          </a:xfrm>
          <a:prstGeom prst="rect">
            <a:avLst/>
          </a:prstGeom>
        </p:spPr>
      </p:pic>
      <p:pic>
        <p:nvPicPr>
          <p:cNvPr id="22" name="Google Shape;86;p1">
            <a:extLst>
              <a:ext uri="{FF2B5EF4-FFF2-40B4-BE49-F238E27FC236}">
                <a16:creationId xmlns:a16="http://schemas.microsoft.com/office/drawing/2014/main" id="{002F953D-B464-F9E7-7DF5-E82A8A313B6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3924" y="4348940"/>
            <a:ext cx="1685334" cy="166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6C142BDB-8582-BE29-5887-2916187D1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23" y="3570821"/>
            <a:ext cx="549935" cy="549935"/>
          </a:xfrm>
          <a:prstGeom prst="rect">
            <a:avLst/>
          </a:prstGeom>
        </p:spPr>
      </p:pic>
      <p:pic>
        <p:nvPicPr>
          <p:cNvPr id="24" name="Immagine 23" descr="Immagine che contiene schermata, cuore, cerchi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EB69F15-552C-C80F-84F6-BFA60007F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680" y="5433747"/>
            <a:ext cx="665373" cy="665373"/>
          </a:xfrm>
          <a:prstGeom prst="rect">
            <a:avLst/>
          </a:prstGeom>
        </p:spPr>
      </p:pic>
      <p:pic>
        <p:nvPicPr>
          <p:cNvPr id="26" name="Immagine 25" descr="Immagine che contiene cerchi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E1CF70DA-F8FF-FBE7-D694-6895656F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18" y="4356074"/>
            <a:ext cx="465499" cy="465499"/>
          </a:xfrm>
          <a:prstGeom prst="rect">
            <a:avLst/>
          </a:prstGeom>
        </p:spPr>
      </p:pic>
      <p:pic>
        <p:nvPicPr>
          <p:cNvPr id="27" name="Immagine 26" descr="Immagine che contiene Elementi grafici, design, arte&#10;&#10;Il contenuto generato dall'IA potrebbe non essere corretto.">
            <a:extLst>
              <a:ext uri="{FF2B5EF4-FFF2-40B4-BE49-F238E27FC236}">
                <a16:creationId xmlns:a16="http://schemas.microsoft.com/office/drawing/2014/main" id="{7A65C9EC-1739-F609-718A-CEFCD5DD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2" y="4356074"/>
            <a:ext cx="465499" cy="465499"/>
          </a:xfrm>
          <a:prstGeom prst="rect">
            <a:avLst/>
          </a:prstGeom>
        </p:spPr>
      </p:pic>
      <p:pic>
        <p:nvPicPr>
          <p:cNvPr id="28" name="Immagine 27" descr="Immagine che contiene cerchio, disegno, schizzo, clipart&#10;&#10;Il contenuto generato dall'IA potrebbe non essere corretto.">
            <a:extLst>
              <a:ext uri="{FF2B5EF4-FFF2-40B4-BE49-F238E27FC236}">
                <a16:creationId xmlns:a16="http://schemas.microsoft.com/office/drawing/2014/main" id="{16E4547F-1829-78AB-7FB6-03FDAA1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043" y="5550858"/>
            <a:ext cx="493318" cy="493318"/>
          </a:xfrm>
          <a:prstGeom prst="rect">
            <a:avLst/>
          </a:prstGeom>
        </p:spPr>
      </p:pic>
      <p:pic>
        <p:nvPicPr>
          <p:cNvPr id="11" name="Immagine 10" descr="Immagine che contiene simbolo, cerchio, schizzo, logo&#10;&#10;Il contenuto generato dall'IA potrebbe non essere corretto.">
            <a:extLst>
              <a:ext uri="{FF2B5EF4-FFF2-40B4-BE49-F238E27FC236}">
                <a16:creationId xmlns:a16="http://schemas.microsoft.com/office/drawing/2014/main" id="{0AC0AFCC-1C98-B58E-0CF6-5199D36F4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192" y="2503199"/>
            <a:ext cx="549935" cy="549935"/>
          </a:xfrm>
          <a:prstGeom prst="rect">
            <a:avLst/>
          </a:prstGeom>
        </p:spPr>
      </p:pic>
      <p:pic>
        <p:nvPicPr>
          <p:cNvPr id="12" name="Immagine 11" descr="Immagine che contiene Cartoni animati, Animazione, clipart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475A16C5-9AA8-D51D-F37D-C684D5C1F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1169" y="2831202"/>
            <a:ext cx="3476513" cy="3476513"/>
          </a:xfrm>
          <a:prstGeom prst="rect">
            <a:avLst/>
          </a:prstGeom>
        </p:spPr>
      </p:pic>
      <p:pic>
        <p:nvPicPr>
          <p:cNvPr id="16" name="Immagine 15" descr="Immagine che contiene nero, oscurità, schermata&#10;&#10;Il contenuto generato dall'IA potrebbe non essere corretto.">
            <a:extLst>
              <a:ext uri="{FF2B5EF4-FFF2-40B4-BE49-F238E27FC236}">
                <a16:creationId xmlns:a16="http://schemas.microsoft.com/office/drawing/2014/main" id="{8A3A75C0-C574-E02C-BCBF-D9AE67014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929" r="35848"/>
          <a:stretch>
            <a:fillRect/>
          </a:stretch>
        </p:blipFill>
        <p:spPr>
          <a:xfrm>
            <a:off x="10578713" y="3570821"/>
            <a:ext cx="775087" cy="11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71CC1F9-91AC-59E5-F889-F917F2E6F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81353DC1-43D9-7679-1F33-CDF61B8F6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 lang="it-IT"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30827E25-0AD2-F0D5-56F5-7DDAC24A0D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EB5D120D-27A1-C354-3F49-98A26DF777AF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Design goals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8B7D8E-2179-573C-89B5-F9B352230AC2}"/>
              </a:ext>
            </a:extLst>
          </p:cNvPr>
          <p:cNvSpPr txBox="1"/>
          <p:nvPr/>
        </p:nvSpPr>
        <p:spPr>
          <a:xfrm>
            <a:off x="2696394" y="906743"/>
            <a:ext cx="6799192" cy="4994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1. Usabilità del sistema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Le interfacce del sistema devono essere chiare e 	comprensibili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2. Sicurezza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trattare i dati degli utenti in 	modo sicuro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3. Privacy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privacy degli utenti 	chiedendo 	solo dati essenziali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4. Accessibilità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essere accessibile da diversi 	dispositivi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5. Affidabilità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garantire la correttezza delle 	informazioni sui beni disponibili.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/>
            <a:r>
              <a:rPr lang="it-IT" sz="1600" b="1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6. Scalabilità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 lvl="0">
              <a:spcAft>
                <a:spcPts val="400"/>
              </a:spcAft>
            </a:pPr>
            <a:r>
              <a:rPr lang="it-IT" sz="1600" dirty="0">
                <a:solidFill>
                  <a:srgbClr val="003560"/>
                </a:solidFill>
                <a:effectLst/>
                <a:latin typeface="Comic Sans MS" panose="030F0702030302020204" pitchFamily="66" charset="0"/>
                <a:ea typeface="Arial" panose="020B0604020202020204" pitchFamily="34" charset="0"/>
              </a:rPr>
              <a:t>	Il sistema deve poter gestire un gran numero di 	utenti e 	beni in modo efficiente </a:t>
            </a:r>
            <a:endParaRPr lang="it-IT" sz="1600" dirty="0">
              <a:solidFill>
                <a:srgbClr val="003560"/>
              </a:solidFill>
              <a:effectLst/>
              <a:latin typeface="Comic Sans MS" panose="030F0702030302020204" pitchFamily="66" charset="0"/>
              <a:ea typeface="Calibri" panose="020F0502020204030204" pitchFamily="34" charset="0"/>
            </a:endParaRPr>
          </a:p>
          <a:p>
            <a:pPr>
              <a:buNone/>
            </a:pPr>
            <a:br>
              <a:rPr lang="it-IT" sz="1400" dirty="0">
                <a:effectLst/>
                <a:latin typeface="Aptos Serif" panose="02020604070405020304" pitchFamily="18" charset="0"/>
                <a:ea typeface="Calibri" panose="020F0502020204030204" pitchFamily="34" charset="0"/>
              </a:rPr>
            </a:br>
            <a:endParaRPr lang="it-IT" dirty="0"/>
          </a:p>
        </p:txBody>
      </p:sp>
      <p:pic>
        <p:nvPicPr>
          <p:cNvPr id="5" name="Immagine 4" descr="Immagine che contiene cerchio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E15893-98CC-4364-BF21-B4F37BCAE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90" y="150235"/>
            <a:ext cx="997333" cy="497961"/>
          </a:xfrm>
          <a:prstGeom prst="rect">
            <a:avLst/>
          </a:prstGeom>
        </p:spPr>
      </p:pic>
      <p:pic>
        <p:nvPicPr>
          <p:cNvPr id="4" name="Immagine 3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B3B3CC57-74E6-C9DF-B2AA-7AF79C2C8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0793" flipH="1">
            <a:off x="-161438" y="3019019"/>
            <a:ext cx="2863805" cy="2863805"/>
          </a:xfrm>
          <a:prstGeom prst="rect">
            <a:avLst/>
          </a:prstGeom>
        </p:spPr>
      </p:pic>
      <p:pic>
        <p:nvPicPr>
          <p:cNvPr id="7" name="Immagine 6" descr="Immagine che contiene tiro con l'arco&#10;&#10;Il contenuto generato dall'IA potrebbe non essere corretto.">
            <a:extLst>
              <a:ext uri="{FF2B5EF4-FFF2-40B4-BE49-F238E27FC236}">
                <a16:creationId xmlns:a16="http://schemas.microsoft.com/office/drawing/2014/main" id="{041DECD5-0E84-1DD0-05BA-5A32B0944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15019" y="1789721"/>
            <a:ext cx="3034488" cy="45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1C138F4-0C59-D5D2-6120-EB9FFECC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6AC215DF-BCFF-BF4F-C167-CF80C53396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>
            <a:extLst>
              <a:ext uri="{FF2B5EF4-FFF2-40B4-BE49-F238E27FC236}">
                <a16:creationId xmlns:a16="http://schemas.microsoft.com/office/drawing/2014/main" id="{D43D3099-5629-9446-AD1D-078D22256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BEFC92F5-A8B6-CA21-61A2-8FCF1A3BACF5}"/>
              </a:ext>
            </a:extLst>
          </p:cNvPr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 dirty="0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Trade-off</a:t>
            </a:r>
            <a:endParaRPr sz="3600" b="1" i="0" u="none" strike="noStrike" cap="none" dirty="0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" name="Immagine 6" descr="Immagine che contiene Arte bambini, disegno, cartone animato, clipart&#10;&#10;Il contenuto generato dall'IA potrebbe non essere corretto.">
            <a:extLst>
              <a:ext uri="{FF2B5EF4-FFF2-40B4-BE49-F238E27FC236}">
                <a16:creationId xmlns:a16="http://schemas.microsoft.com/office/drawing/2014/main" id="{9C1AED67-72D4-806C-84FC-C26D650D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0" y="28700"/>
            <a:ext cx="624789" cy="672850"/>
          </a:xfrm>
          <a:prstGeom prst="rect">
            <a:avLst/>
          </a:prstGeom>
        </p:spPr>
      </p:pic>
      <p:pic>
        <p:nvPicPr>
          <p:cNvPr id="9" name="Immagine 8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B29DA024-D8FA-8125-BB5B-6E094BB4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22" y="747073"/>
            <a:ext cx="5942477" cy="6065406"/>
          </a:xfrm>
          <a:prstGeom prst="rect">
            <a:avLst/>
          </a:prstGeom>
        </p:spPr>
      </p:pic>
      <p:pic>
        <p:nvPicPr>
          <p:cNvPr id="3" name="Immagine 2" descr="Immagine che contiene giocattolo, Anim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64D96E1-8DFB-0C5E-9BAE-289C36175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80195" y="2222755"/>
            <a:ext cx="2863805" cy="28638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B47D3DA-9B41-B09D-68F7-771EA6A95EA7}"/>
              </a:ext>
            </a:extLst>
          </p:cNvPr>
          <p:cNvSpPr txBox="1"/>
          <p:nvPr/>
        </p:nvSpPr>
        <p:spPr>
          <a:xfrm>
            <a:off x="678563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Usabilità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638D38-206F-665E-2B29-3443FF9B204F}"/>
              </a:ext>
            </a:extLst>
          </p:cNvPr>
          <p:cNvSpPr txBox="1"/>
          <p:nvPr/>
        </p:nvSpPr>
        <p:spPr>
          <a:xfrm>
            <a:off x="9787188" y="925403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Sicurezza</a:t>
            </a:r>
            <a:endParaRPr lang="it-IT" sz="2800" dirty="0">
              <a:solidFill>
                <a:srgbClr val="497DDA"/>
              </a:solidFill>
            </a:endParaRPr>
          </a:p>
        </p:txBody>
      </p:sp>
      <p:pic>
        <p:nvPicPr>
          <p:cNvPr id="17" name="Immagine 16" descr="Immagine che contiene clipart, lucchetto/serratura, illustrazion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A421E84F-857E-627D-6591-7E34C3D21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120" y="1917610"/>
            <a:ext cx="3457966" cy="338264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2B49ED4-9F8B-7E8C-1494-4DDF358A6367}"/>
              </a:ext>
            </a:extLst>
          </p:cNvPr>
          <p:cNvSpPr txBox="1"/>
          <p:nvPr/>
        </p:nvSpPr>
        <p:spPr>
          <a:xfrm>
            <a:off x="6129041" y="5844716"/>
            <a:ext cx="60299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Sicurezza elevata, anche a costo di una minore immediatezza nell’esperienza 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0" name="Immagine 19" descr="Immagine che contiene schermata, televisione, Visualizzatore, video&#10;&#10;Il contenuto generato dall'IA potrebbe non essere corretto.">
            <a:extLst>
              <a:ext uri="{FF2B5EF4-FFF2-40B4-BE49-F238E27FC236}">
                <a16:creationId xmlns:a16="http://schemas.microsoft.com/office/drawing/2014/main" id="{795E93BA-3920-051B-3CD3-4B3B3EE3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" y="747072"/>
            <a:ext cx="5942477" cy="606540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1C063EC-EF98-AFFB-6331-1F9E0234DDE1}"/>
              </a:ext>
            </a:extLst>
          </p:cNvPr>
          <p:cNvSpPr txBox="1"/>
          <p:nvPr/>
        </p:nvSpPr>
        <p:spPr>
          <a:xfrm>
            <a:off x="689618" y="925402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F21B29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Privacy</a:t>
            </a:r>
            <a:endParaRPr lang="it-IT" sz="2800" dirty="0">
              <a:solidFill>
                <a:srgbClr val="F21B29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51019-B964-1B85-3B0C-4A980EF70C01}"/>
              </a:ext>
            </a:extLst>
          </p:cNvPr>
          <p:cNvSpPr txBox="1"/>
          <p:nvPr/>
        </p:nvSpPr>
        <p:spPr>
          <a:xfrm>
            <a:off x="3462125" y="889385"/>
            <a:ext cx="642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497DDA"/>
                </a:solidFill>
                <a:latin typeface="Comic Sans MS" panose="030F0702030302020204" pitchFamily="66" charset="0"/>
                <a:ea typeface="Arial" panose="020B0604020202020204" pitchFamily="34" charset="0"/>
              </a:rPr>
              <a:t>Affidabilità</a:t>
            </a:r>
            <a:endParaRPr lang="it-IT" sz="2800" dirty="0">
              <a:solidFill>
                <a:srgbClr val="497DDA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EE85DE-C0EB-1422-F18A-78ABE93DF571}"/>
              </a:ext>
            </a:extLst>
          </p:cNvPr>
          <p:cNvSpPr txBox="1"/>
          <p:nvPr/>
        </p:nvSpPr>
        <p:spPr>
          <a:xfrm>
            <a:off x="32188" y="5592203"/>
            <a:ext cx="5878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2">
                    <a:lumMod val="25000"/>
                    <a:lumOff val="75000"/>
                  </a:schemeClr>
                </a:solidFill>
                <a:latin typeface="Comic Sans MS" panose="030F0702030302020204" pitchFamily="66" charset="0"/>
              </a:rPr>
              <a:t>Una parte dei dati sensibili è necessaria per garantire affidabilità e correttezza del servizio.</a:t>
            </a:r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  <a:latin typeface="Comic Sans MS" panose="030F0702030302020204" pitchFamily="66" charset="0"/>
              <a:ea typeface="Arial" panose="020B0604020202020204" pitchFamily="34" charset="0"/>
            </a:endParaRPr>
          </a:p>
          <a:p>
            <a:pPr algn="ctr"/>
            <a:endParaRPr lang="it-IT" sz="2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7" name="Immagine 26" descr="Immagine che contiene disegno, articolazione, vestit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00C226C8-621B-69A4-0E09-65AC88A52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41" y="1917610"/>
            <a:ext cx="2219579" cy="3273715"/>
          </a:xfrm>
          <a:prstGeom prst="rect">
            <a:avLst/>
          </a:prstGeom>
        </p:spPr>
      </p:pic>
      <p:pic>
        <p:nvPicPr>
          <p:cNvPr id="33" name="Immagine 32" descr="Immagine che contiene giocattolo, cartone animato, Animali giocattolo, figurina&#10;&#10;Il contenuto generato dall'IA potrebbe non essere corretto.">
            <a:extLst>
              <a:ext uri="{FF2B5EF4-FFF2-40B4-BE49-F238E27FC236}">
                <a16:creationId xmlns:a16="http://schemas.microsoft.com/office/drawing/2014/main" id="{98750ECC-2A86-A308-4D25-74088B34F5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542" y="2627705"/>
            <a:ext cx="2505851" cy="2217985"/>
          </a:xfrm>
          <a:prstGeom prst="rect">
            <a:avLst/>
          </a:prstGeom>
        </p:spPr>
      </p:pic>
      <p:pic>
        <p:nvPicPr>
          <p:cNvPr id="37" name="Immagine 36" descr="Immagine che contiene nero, schizzo&#10;&#10;Il contenuto generato dall'IA potrebbe non essere corretto.">
            <a:extLst>
              <a:ext uri="{FF2B5EF4-FFF2-40B4-BE49-F238E27FC236}">
                <a16:creationId xmlns:a16="http://schemas.microsoft.com/office/drawing/2014/main" id="{AE6C1D72-00FB-FC88-46BD-E2C5D339C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326" y="2583465"/>
            <a:ext cx="603274" cy="603274"/>
          </a:xfrm>
          <a:prstGeom prst="rect">
            <a:avLst/>
          </a:prstGeom>
        </p:spPr>
      </p:pic>
      <p:pic>
        <p:nvPicPr>
          <p:cNvPr id="39" name="Immagine 38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41079E8E-8263-CD9E-9845-18FA9FCC83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2070" y="3736697"/>
            <a:ext cx="951879" cy="951879"/>
          </a:xfrm>
          <a:prstGeom prst="rect">
            <a:avLst/>
          </a:prstGeom>
        </p:spPr>
      </p:pic>
      <p:pic>
        <p:nvPicPr>
          <p:cNvPr id="40" name="Immagine 39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B0FAC88-50D1-F414-ECCB-95550F46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8982" y="3554467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endParaRPr/>
          </a:p>
        </p:txBody>
      </p:sp>
      <p:pic>
        <p:nvPicPr>
          <p:cNvPr id="116" name="Google Shape;116;p3" descr="Immagine che contiene verde, arte, grafica vettoriale"/>
          <p:cNvPicPr preferRelativeResize="0"/>
          <p:nvPr/>
        </p:nvPicPr>
        <p:blipFill rotWithShape="1">
          <a:blip r:embed="rId3">
            <a:alphaModFix/>
          </a:blip>
          <a:srcRect t="25014"/>
          <a:stretch/>
        </p:blipFill>
        <p:spPr>
          <a:xfrm>
            <a:off x="0" y="0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014764" y="45522"/>
            <a:ext cx="61624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Funzionalità principali</a:t>
            </a:r>
            <a:endParaRPr sz="36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014764" y="681037"/>
            <a:ext cx="6162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2400"/>
              <a:buFont typeface="Comic Sans MS"/>
              <a:buNone/>
            </a:pPr>
            <a:r>
              <a:rPr lang="it-IT" sz="2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di un bene</a:t>
            </a:r>
            <a:endParaRPr sz="2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06" y="1969184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929060" y="2415685"/>
            <a:ext cx="478374" cy="35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2256205" y="2459008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2081782" y="4964811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5018" y="1486141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62492" y="4881637"/>
            <a:ext cx="777132" cy="77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812" y="1486142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664" y="1467088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2023888" y="2069045"/>
            <a:ext cx="1685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Sceglie un punto di bisogno</a:t>
            </a:r>
            <a:endParaRPr/>
          </a:p>
        </p:txBody>
      </p:sp>
      <p:pic>
        <p:nvPicPr>
          <p:cNvPr id="128" name="Google Shape;128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5191" y="4453300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 descr="Immagine che contiene arte&#10;&#10;Il contenuto generato dall'IA potrebbe non essere corrett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8160" y="4425562"/>
            <a:ext cx="1733829" cy="168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 descr="Immagine che contiene testo, simbolo, Carattere, logo&#10;&#10;Il contenuto generato dall'IA potrebbe non essere corretto."/>
          <p:cNvPicPr preferRelativeResize="0"/>
          <p:nvPr/>
        </p:nvPicPr>
        <p:blipFill rotWithShape="1">
          <a:blip r:embed="rId8">
            <a:alphaModFix/>
          </a:blip>
          <a:srcRect b="40462"/>
          <a:stretch/>
        </p:blipFill>
        <p:spPr>
          <a:xfrm>
            <a:off x="4167811" y="4778563"/>
            <a:ext cx="634529" cy="4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82233" y="1811374"/>
            <a:ext cx="4620096" cy="20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 descr="Immagine che contiene arte&#10;&#10;Il contenuto generato dall'IA potrebbe non essere corretto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46" y="4475463"/>
            <a:ext cx="1685157" cy="164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 descr="Immagine che contiene Elementi grafici, Carattere, logo, grafica&#10;&#10;Il contenuto generato dall'IA potrebbe non essere corretto."/>
          <p:cNvPicPr preferRelativeResize="0"/>
          <p:nvPr/>
        </p:nvPicPr>
        <p:blipFill rotWithShape="1">
          <a:blip r:embed="rId5">
            <a:alphaModFix/>
          </a:blip>
          <a:srcRect r="74264"/>
          <a:stretch/>
        </p:blipFill>
        <p:spPr>
          <a:xfrm>
            <a:off x="840000" y="4921964"/>
            <a:ext cx="478374" cy="3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078" y="3970394"/>
            <a:ext cx="524149" cy="5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4748" y="4449735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8727210" y="2481522"/>
            <a:ext cx="1517118" cy="66316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0366440" y="1666757"/>
            <a:ext cx="15129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1400"/>
              <a:buFont typeface="Comic Sans MS"/>
              <a:buNone/>
            </a:pPr>
            <a:r>
              <a:rPr lang="it-IT" sz="14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Donazione confermata</a:t>
            </a:r>
            <a:endParaRPr sz="1400" b="1" i="0" u="none" strike="noStrike" cap="none">
              <a:solidFill>
                <a:srgbClr val="02966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8" name="Google Shape;138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66440" y="2229766"/>
            <a:ext cx="1512953" cy="14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Immagine che contiene design, arte&#10;&#10;Il contenuto generato dall'IA potrebbe non essere corretto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7236" y="2073934"/>
            <a:ext cx="524149" cy="5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8971377" y="641248"/>
            <a:ext cx="1585605" cy="112524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 dirty="0">
                <a:solidFill>
                  <a:srgbClr val="00356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Inserisce tutti i miei dati</a:t>
            </a:r>
            <a:endParaRPr dirty="0"/>
          </a:p>
        </p:txBody>
      </p:sp>
      <p:pic>
        <p:nvPicPr>
          <p:cNvPr id="141" name="Google Shape;141;p3" descr="Immagine che contiene testo, mappa, atlante&#10;&#10;Il contenuto generato dall'IA potrebbe non essere corretto."/>
          <p:cNvPicPr preferRelativeResize="0"/>
          <p:nvPr/>
        </p:nvPicPr>
        <p:blipFill rotWithShape="1">
          <a:blip r:embed="rId9">
            <a:alphaModFix/>
          </a:blip>
          <a:srcRect l="31411" t="9545" r="44416" b="33810"/>
          <a:stretch/>
        </p:blipFill>
        <p:spPr>
          <a:xfrm>
            <a:off x="7322059" y="4360247"/>
            <a:ext cx="2014169" cy="204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 txBox="1"/>
          <p:nvPr/>
        </p:nvSpPr>
        <p:spPr>
          <a:xfrm>
            <a:off x="9129748" y="4314976"/>
            <a:ext cx="16851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966A"/>
              </a:buClr>
              <a:buSzPts val="3600"/>
              <a:buFont typeface="Comic Sans MS"/>
              <a:buNone/>
            </a:pPr>
            <a:r>
              <a:rPr lang="it-IT" sz="3600" b="1" i="0" u="none" strike="noStrike" cap="none">
                <a:solidFill>
                  <a:srgbClr val="02966A"/>
                </a:solidFill>
                <a:latin typeface="Comic Sans MS"/>
                <a:ea typeface="Comic Sans MS"/>
                <a:cs typeface="Comic Sans MS"/>
                <a:sym typeface="Comic Sans MS"/>
              </a:rPr>
              <a:t>+2</a:t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10800000">
            <a:off x="9485769" y="4968823"/>
            <a:ext cx="927182" cy="602759"/>
          </a:xfrm>
          <a:prstGeom prst="chevron">
            <a:avLst>
              <a:gd name="adj" fmla="val 50000"/>
            </a:avLst>
          </a:prstGeom>
          <a:gradFill>
            <a:gsLst>
              <a:gs pos="0">
                <a:srgbClr val="A6D49D"/>
              </a:gs>
              <a:gs pos="50000">
                <a:srgbClr val="99C991"/>
              </a:gs>
              <a:gs pos="100000">
                <a:srgbClr val="88C57C"/>
              </a:gs>
            </a:gsLst>
            <a:lin ang="5400000" scaled="0"/>
          </a:gra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 descr="Immagine che contiene giocattolo, cartone animato, Animazione, figurina&#10;&#10;Il contenuto generato dall'IA potrebbe non essere corretto.">
            <a:extLst>
              <a:ext uri="{FF2B5EF4-FFF2-40B4-BE49-F238E27FC236}">
                <a16:creationId xmlns:a16="http://schemas.microsoft.com/office/drawing/2014/main" id="{2375F3B1-0E3D-F543-101C-3A62F93223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7183" y="5663840"/>
            <a:ext cx="2094817" cy="1179513"/>
          </a:xfrm>
          <a:prstGeom prst="rect">
            <a:avLst/>
          </a:prstGeom>
        </p:spPr>
      </p:pic>
      <p:pic>
        <p:nvPicPr>
          <p:cNvPr id="4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34378A67-589B-F8A4-A556-5F892B156FD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67104" y="5907886"/>
            <a:ext cx="154974" cy="206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3" descr="Immagine che contiene design, arte&#10;&#10;Il contenuto generato dall'IA potrebbe non essere corretto.">
            <a:extLst>
              <a:ext uri="{FF2B5EF4-FFF2-40B4-BE49-F238E27FC236}">
                <a16:creationId xmlns:a16="http://schemas.microsoft.com/office/drawing/2014/main" id="{8D7EFC13-AF86-7A6A-9875-91106C19247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8826" y="5902815"/>
            <a:ext cx="154974" cy="20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521</Words>
  <Application>Microsoft Office PowerPoint</Application>
  <PresentationFormat>Widescreen</PresentationFormat>
  <Paragraphs>88</Paragraphs>
  <Slides>17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Aptos Serif</vt:lpstr>
      <vt:lpstr>Play</vt:lpstr>
      <vt:lpstr>Comic Sans MS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DE CARO</dc:creator>
  <cp:lastModifiedBy>GIOVANNI DE CARO</cp:lastModifiedBy>
  <cp:revision>7</cp:revision>
  <dcterms:created xsi:type="dcterms:W3CDTF">2026-02-14T18:26:15Z</dcterms:created>
  <dcterms:modified xsi:type="dcterms:W3CDTF">2026-02-16T13:45:50Z</dcterms:modified>
</cp:coreProperties>
</file>